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0Ao0AbDMUZVN1acbzEIpmLDbK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F70EFD3-6A65-4DA8-B695-68EDD660335A}">
  <a:tblStyle styleId="{6F70EFD3-6A65-4DA8-B695-68EDD660335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96" name="Google Shape;9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a6bde1f313_1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g3a6bde1f313_1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12" name="Google Shape;112;g3a6bde1f313_1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26" name="Google Shape;12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42" name="Google Shape;1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a7467426d5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a7467426d5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74" name="Google Shape;174;g3a7467426d5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190" name="Google Shape;19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a7467426d5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a7467426d5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22" name="Google Shape;222;g3a7467426d5_0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36" name="Google Shape;23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a7467426d5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a7467426d5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68" name="Google Shape;268;g3a7467426d5_0_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282" name="Google Shape;28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a7467426d5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g3a7467426d5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314" name="Google Shape;314;g3a7467426d5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328" name="Google Shape;32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a7467426d5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g3a7467426d5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Milto pagina </a:t>
            </a:r>
            <a:endParaRPr/>
          </a:p>
        </p:txBody>
      </p:sp>
      <p:sp>
        <p:nvSpPr>
          <p:cNvPr id="360" name="Google Shape;360;g3a7467426d5_0_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body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/>
          <p:nvPr/>
        </p:nvSpPr>
        <p:spPr>
          <a:xfrm>
            <a:off x="5796401" y="3378954"/>
            <a:ext cx="6394567" cy="3479046"/>
          </a:xfrm>
          <a:custGeom>
            <a:rect b="b" l="l" r="r" t="t"/>
            <a:pathLst>
              <a:path extrusionOk="0" h="3479046" w="6394567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39000">
                <a:schemeClr val="lt2"/>
              </a:gs>
              <a:gs pos="100000">
                <a:srgbClr val="CBC5B3"/>
              </a:gs>
            </a:gsLst>
            <a:lin ang="1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2"/>
          <p:cNvSpPr txBox="1"/>
          <p:nvPr>
            <p:ph type="ctrTitle"/>
          </p:nvPr>
        </p:nvSpPr>
        <p:spPr>
          <a:xfrm>
            <a:off x="1066801" y="1122363"/>
            <a:ext cx="6211185" cy="23052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" type="subTitle"/>
          </p:nvPr>
        </p:nvSpPr>
        <p:spPr>
          <a:xfrm>
            <a:off x="1066802" y="3549048"/>
            <a:ext cx="5029198" cy="19562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12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/>
          <p:nvPr/>
        </p:nvSpPr>
        <p:spPr>
          <a:xfrm>
            <a:off x="6284115" y="3378954"/>
            <a:ext cx="5907885" cy="3479046"/>
          </a:xfrm>
          <a:custGeom>
            <a:rect b="b" l="l" r="r" t="t"/>
            <a:pathLst>
              <a:path extrusionOk="0" h="3479046" w="5907885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0">
                <a:schemeClr val="lt2"/>
              </a:gs>
              <a:gs pos="23000">
                <a:schemeClr val="lt2"/>
              </a:gs>
              <a:gs pos="100000">
                <a:srgbClr val="CBC5B3"/>
              </a:gs>
            </a:gsLst>
            <a:lin ang="4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3"/>
          <p:cNvSpPr/>
          <p:nvPr/>
        </p:nvSpPr>
        <p:spPr>
          <a:xfrm rot="10800000">
            <a:off x="0" y="0"/>
            <a:ext cx="2923855" cy="1479128"/>
          </a:xfrm>
          <a:custGeom>
            <a:rect b="b" l="l" r="r" t="t"/>
            <a:pathLst>
              <a:path extrusionOk="0" h="1479128" w="2923855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0">
                <a:schemeClr val="lt2"/>
              </a:gs>
              <a:gs pos="33000">
                <a:schemeClr val="lt2"/>
              </a:gs>
              <a:gs pos="100000">
                <a:srgbClr val="CBC5B3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3"/>
          <p:cNvSpPr txBox="1"/>
          <p:nvPr>
            <p:ph type="title"/>
          </p:nvPr>
        </p:nvSpPr>
        <p:spPr>
          <a:xfrm>
            <a:off x="1066800" y="1709738"/>
            <a:ext cx="6455434" cy="29812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066800" y="4759252"/>
            <a:ext cx="5397260" cy="955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1066799" y="936841"/>
            <a:ext cx="10092477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1066800" y="2117341"/>
            <a:ext cx="4809482" cy="3760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6349795" y="2117341"/>
            <a:ext cx="4809482" cy="37601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/>
          <p:nvPr>
            <p:ph type="title"/>
          </p:nvPr>
        </p:nvSpPr>
        <p:spPr>
          <a:xfrm>
            <a:off x="1066800" y="963283"/>
            <a:ext cx="10096500" cy="9160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1" type="body"/>
          </p:nvPr>
        </p:nvSpPr>
        <p:spPr>
          <a:xfrm>
            <a:off x="1066801" y="1879287"/>
            <a:ext cx="4739628" cy="582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5"/>
          <p:cNvSpPr txBox="1"/>
          <p:nvPr>
            <p:ph idx="2" type="body"/>
          </p:nvPr>
        </p:nvSpPr>
        <p:spPr>
          <a:xfrm>
            <a:off x="1066801" y="2505075"/>
            <a:ext cx="4739628" cy="3389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3" type="body"/>
          </p:nvPr>
        </p:nvSpPr>
        <p:spPr>
          <a:xfrm>
            <a:off x="6400330" y="1879287"/>
            <a:ext cx="4762970" cy="582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5"/>
          <p:cNvSpPr txBox="1"/>
          <p:nvPr>
            <p:ph idx="4" type="body"/>
          </p:nvPr>
        </p:nvSpPr>
        <p:spPr>
          <a:xfrm>
            <a:off x="6400330" y="2505075"/>
            <a:ext cx="4762970" cy="3389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1066800" y="1357223"/>
            <a:ext cx="8886884" cy="1043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066800" y="770626"/>
            <a:ext cx="3705225" cy="1286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" type="body"/>
          </p:nvPr>
        </p:nvSpPr>
        <p:spPr>
          <a:xfrm>
            <a:off x="5183188" y="1075426"/>
            <a:ext cx="5980112" cy="4768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18"/>
          <p:cNvSpPr txBox="1"/>
          <p:nvPr>
            <p:ph idx="2" type="body"/>
          </p:nvPr>
        </p:nvSpPr>
        <p:spPr>
          <a:xfrm>
            <a:off x="1066800" y="2057400"/>
            <a:ext cx="37052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1066800" y="782128"/>
            <a:ext cx="3705225" cy="12752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/>
          <p:nvPr>
            <p:ph idx="2" type="pic"/>
          </p:nvPr>
        </p:nvSpPr>
        <p:spPr>
          <a:xfrm>
            <a:off x="5183188" y="1143000"/>
            <a:ext cx="5980112" cy="45720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9"/>
          <p:cNvSpPr txBox="1"/>
          <p:nvPr>
            <p:ph idx="1" type="body"/>
          </p:nvPr>
        </p:nvSpPr>
        <p:spPr>
          <a:xfrm>
            <a:off x="1066800" y="2057400"/>
            <a:ext cx="3705225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19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/>
          <p:nvPr>
            <p:ph type="title"/>
          </p:nvPr>
        </p:nvSpPr>
        <p:spPr>
          <a:xfrm>
            <a:off x="1066800" y="936841"/>
            <a:ext cx="10239338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" type="body"/>
          </p:nvPr>
        </p:nvSpPr>
        <p:spPr>
          <a:xfrm rot="5400000">
            <a:off x="4350676" y="-1141132"/>
            <a:ext cx="3677683" cy="1023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/>
          <p:nvPr>
            <p:ph type="title"/>
          </p:nvPr>
        </p:nvSpPr>
        <p:spPr>
          <a:xfrm rot="5400000">
            <a:off x="7782463" y="2143664"/>
            <a:ext cx="4633823" cy="25088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" type="body"/>
          </p:nvPr>
        </p:nvSpPr>
        <p:spPr>
          <a:xfrm rot="5400000">
            <a:off x="2502739" y="-354761"/>
            <a:ext cx="4633823" cy="7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hyperlink" Target="https://www.slo.nl/thema/meer/tule/rekenen-wiskunde/kerndoel-32/?utm_source=chatgpt.com" TargetMode="External"/><Relationship Id="rId11" Type="http://schemas.openxmlformats.org/officeDocument/2006/relationships/image" Target="../media/image7.png"/><Relationship Id="rId10" Type="http://schemas.openxmlformats.org/officeDocument/2006/relationships/hyperlink" Target="https://www.slo.nl/thema/meer/tule/kunstzinnige-orientatie/kerndoel-54/?utm_source=chatgpt.com" TargetMode="External"/><Relationship Id="rId12" Type="http://schemas.openxmlformats.org/officeDocument/2006/relationships/image" Target="../media/image4.jpg"/><Relationship Id="rId9" Type="http://schemas.openxmlformats.org/officeDocument/2006/relationships/hyperlink" Target="https://www.slo.nl/thema/meer/tule/orientatie-jezelf-wereld/kerndoel-41/?utm_source=chatgpt.com" TargetMode="External"/><Relationship Id="rId5" Type="http://schemas.openxmlformats.org/officeDocument/2006/relationships/hyperlink" Target="https://www.slo.nl/thema/meer/tule/rekenen-wiskunde/kerndoel-33/?utm_source=chatgpt.com" TargetMode="External"/><Relationship Id="rId6" Type="http://schemas.openxmlformats.org/officeDocument/2006/relationships/hyperlink" Target="https://www.slo.nl/thema/meer/tule/orientatie-jezelf-wereld/kerndoel-37/?utm_source=chatgpt.com" TargetMode="External"/><Relationship Id="rId7" Type="http://schemas.openxmlformats.org/officeDocument/2006/relationships/hyperlink" Target="https://www.slo.nl/thema/meer/tule/orientatie-jezelf-wereld/kerndoel-39/?utm_source=chatgpt.com" TargetMode="External"/><Relationship Id="rId8" Type="http://schemas.openxmlformats.org/officeDocument/2006/relationships/hyperlink" Target="https://www.slo.nl/thema/meer/tule/orientatie-jezelf-wereld/kerndoel-40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hyperlink" Target="https://www.rivm.nl/" TargetMode="External"/><Relationship Id="rId5" Type="http://schemas.openxmlformats.org/officeDocument/2006/relationships/image" Target="../media/image4.jpg"/><Relationship Id="rId6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ite Oak Tree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369075" y="1499641"/>
            <a:ext cx="4503464" cy="555078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nl-NL" sz="6000" u="none" cap="none" strike="noStrike">
                <a:solidFill>
                  <a:srgbClr val="829D70"/>
                </a:solidFill>
                <a:latin typeface="Arial"/>
                <a:ea typeface="Arial"/>
                <a:cs typeface="Arial"/>
                <a:sym typeface="Arial"/>
              </a:rPr>
              <a:t>“De voedselbazen "</a:t>
            </a:r>
            <a:r>
              <a:rPr b="0" i="1" lang="nl-NL" sz="3600" u="none" cap="none" strike="noStrike">
                <a:solidFill>
                  <a:srgbClr val="829D70"/>
                </a:solidFill>
                <a:latin typeface="Arial"/>
                <a:ea typeface="Arial"/>
                <a:cs typeface="Arial"/>
                <a:sym typeface="Arial"/>
              </a:rPr>
              <a:t>-” </a:t>
            </a:r>
            <a:br>
              <a:rPr b="0" i="1" lang="nl-NL" sz="3600" u="none" cap="none" strike="noStrike">
                <a:solidFill>
                  <a:srgbClr val="829D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nl-NL" sz="3600" u="none" cap="none" strike="noStrike">
                <a:solidFill>
                  <a:srgbClr val="829D70"/>
                </a:solidFill>
                <a:latin typeface="Arial"/>
                <a:ea typeface="Arial"/>
                <a:cs typeface="Arial"/>
                <a:sym typeface="Arial"/>
              </a:rPr>
              <a:t>De nieuwe generatie eet bewust"-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/>
          <p:nvPr/>
        </p:nvSpPr>
        <p:spPr>
          <a:xfrm rot="494879">
            <a:off x="607379" y="1829786"/>
            <a:ext cx="7027733" cy="4799419"/>
          </a:xfrm>
          <a:prstGeom prst="rect">
            <a:avLst/>
          </a:prstGeom>
          <a:solidFill>
            <a:srgbClr val="D0E5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hite Oak Tree" id="100" name="Google Shape;10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0842" y="966464"/>
            <a:ext cx="5844970" cy="597824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2346877" y="228840"/>
            <a:ext cx="6858000" cy="646500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De voedselbazen projectweek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" name="Google Shape;102;p2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03" name="Google Shape;103;p2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04" name="Google Shape;104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" name="Google Shape;105;p2"/>
          <p:cNvSpPr txBox="1"/>
          <p:nvPr/>
        </p:nvSpPr>
        <p:spPr>
          <a:xfrm>
            <a:off x="939336" y="2428666"/>
            <a:ext cx="6551400" cy="1107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DUURZAAM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nl-NL" sz="1600" u="none" cap="none" strike="noStrike">
                <a:solidFill>
                  <a:srgbClr val="C96480"/>
                </a:solidFill>
                <a:latin typeface="Arial"/>
                <a:ea typeface="Arial"/>
                <a:cs typeface="Arial"/>
                <a:sym typeface="Arial"/>
              </a:rPr>
              <a:t>Voedsel ligt dicht bij de belevingswereld van kinderen. Ze ontdekken hoe bewust omgaan met eten bijdraagt aan gezondheid, eerlijke handel en een duurzame toekomst.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845511" y="3758460"/>
            <a:ext cx="6551400" cy="1107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INTERACTIEF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C96480"/>
                </a:solidFill>
                <a:latin typeface="Arial"/>
                <a:ea typeface="Arial"/>
                <a:cs typeface="Arial"/>
                <a:sym typeface="Arial"/>
              </a:rPr>
              <a:t>Het interactieve programma daagt leerlingen uit om vragen te stellen, samen te koken en in gesprek te gaan over de impact van voedselkeuzes.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nl-NL" sz="1600" u="none" cap="none" strike="noStrike">
                <a:solidFill>
                  <a:srgbClr val="CC4354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845511" y="4842032"/>
            <a:ext cx="6551400" cy="861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CREATIEF/CULTUUR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C96480"/>
                </a:solidFill>
                <a:latin typeface="Arial"/>
                <a:ea typeface="Arial"/>
                <a:cs typeface="Arial"/>
                <a:sym typeface="Arial"/>
              </a:rPr>
              <a:t>Ontdek de kracht van verbeelding, koken en creativiteit — en geef vorm aan een duurzame toekomst met voedsel.</a:t>
            </a:r>
            <a:endParaRPr/>
          </a:p>
        </p:txBody>
      </p:sp>
      <p:pic>
        <p:nvPicPr>
          <p:cNvPr descr="Over ons - Onderwijsgezond" id="108" name="Google Shape;10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a6bde1f313_1_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3a6bde1f313_1_10"/>
          <p:cNvSpPr txBox="1"/>
          <p:nvPr/>
        </p:nvSpPr>
        <p:spPr>
          <a:xfrm>
            <a:off x="2346877" y="228840"/>
            <a:ext cx="6858000" cy="646500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De voedselbazen projectweek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g3a6bde1f313_1_10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117" name="Google Shape;117;g3a6bde1f313_1_10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18" name="Google Shape;118;g3a6bde1f313_1_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" name="Google Shape;119;g3a6bde1f313_1_10"/>
          <p:cNvSpPr txBox="1"/>
          <p:nvPr/>
        </p:nvSpPr>
        <p:spPr>
          <a:xfrm>
            <a:off x="845511" y="4842032"/>
            <a:ext cx="655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833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CC43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" name="Google Shape;120;g3a6bde1f313_1_10"/>
          <p:cNvSpPr txBox="1"/>
          <p:nvPr/>
        </p:nvSpPr>
        <p:spPr>
          <a:xfrm>
            <a:off x="1213025" y="1378800"/>
            <a:ext cx="5226900" cy="54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nl-NL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Belanrijk om te weten 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Doelgroep: </a:t>
            </a:r>
            <a:r>
              <a:rPr b="0" i="0" lang="nl-N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Groep 5 t/m 8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Duur: 5 dagen (dagelijks 3 uur)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Aanpak: Mix van theorie en praktijk.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Begeleiding</a:t>
            </a:r>
            <a: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Gastdocenten in samenwerking met leerkracht</a:t>
            </a:r>
            <a:b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Docententraining: inhoud projectweek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nl-NL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Leergebieden: </a:t>
            </a:r>
            <a:endParaRPr b="1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Oriëntatie op jezelf en de wereld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Kunstzinnige oriëntatie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Rekenen/Wiskunde (Meten &amp; meetkunde)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nl-NL" sz="1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Kerndoelen: </a:t>
            </a:r>
            <a:r>
              <a:rPr b="1" i="1" lang="nl-NL" sz="1800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32</a:t>
            </a:r>
            <a:r>
              <a:rPr b="1" i="1" lang="nl-NL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33</a:t>
            </a:r>
            <a:r>
              <a:rPr b="1" i="1" lang="nl-NL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6"/>
              </a:rPr>
              <a:t>37</a:t>
            </a:r>
            <a:r>
              <a:rPr b="1" i="1" lang="nl-NL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7"/>
              </a:rPr>
              <a:t>39</a:t>
            </a:r>
            <a:r>
              <a:rPr b="1" i="1" lang="nl-N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1" lang="nl-NL" sz="1800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8"/>
              </a:rPr>
              <a:t>40</a:t>
            </a:r>
            <a:r>
              <a:rPr b="1" i="1" lang="nl-NL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9"/>
              </a:rPr>
              <a:t>41</a:t>
            </a:r>
            <a:r>
              <a:rPr b="1" i="1" lang="nl-NL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i="1" lang="nl-NL" sz="1800" u="sng" cap="none" strike="noStrike">
                <a:solidFill>
                  <a:schemeClr val="hlink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  <a:hlinkClick r:id="rId10"/>
              </a:rPr>
              <a:t>54</a:t>
            </a:r>
            <a:endParaRPr b="1" i="1" sz="1800" u="sng" cap="none" strike="noStrike">
              <a:solidFill>
                <a:schemeClr val="hlink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g3a6bde1f313_1_10"/>
          <p:cNvPicPr preferRelativeResize="0"/>
          <p:nvPr/>
        </p:nvPicPr>
        <p:blipFill rotWithShape="1">
          <a:blip r:embed="rId11">
            <a:alphaModFix/>
          </a:blip>
          <a:srcRect b="-1156" l="14053" r="23486" t="1"/>
          <a:stretch/>
        </p:blipFill>
        <p:spPr>
          <a:xfrm>
            <a:off x="6800733" y="2018809"/>
            <a:ext cx="4545756" cy="3681051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Over ons - Onderwijsgezond" id="122" name="Google Shape;122;g3a6bde1f313_1_1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/>
          <p:nvPr/>
        </p:nvSpPr>
        <p:spPr>
          <a:xfrm>
            <a:off x="0" y="238463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"/>
          <p:cNvSpPr txBox="1"/>
          <p:nvPr/>
        </p:nvSpPr>
        <p:spPr>
          <a:xfrm>
            <a:off x="2346877" y="-48159"/>
            <a:ext cx="6858000" cy="1200600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chemeClr val="lt1"/>
                </a:solidFill>
                <a:latin typeface="Aharoni"/>
                <a:ea typeface="Aharoni"/>
                <a:cs typeface="Aharoni"/>
                <a:sym typeface="Aharoni"/>
              </a:rPr>
              <a:t>De voedselbazen projectweekprogamma</a:t>
            </a:r>
            <a:endParaRPr b="0" i="0" sz="3600" u="none" cap="none" strike="noStrike">
              <a:solidFill>
                <a:schemeClr val="lt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377750" y="1314325"/>
            <a:ext cx="6035400" cy="5390400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/>
          <p:nvPr/>
        </p:nvSpPr>
        <p:spPr>
          <a:xfrm rot="-668149">
            <a:off x="6767650" y="1818040"/>
            <a:ext cx="5459898" cy="4203828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3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33" name="Google Shape;133;p3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34" name="Google Shape;134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5" name="Google Shape;135;p3"/>
          <p:cNvSpPr txBox="1"/>
          <p:nvPr/>
        </p:nvSpPr>
        <p:spPr>
          <a:xfrm>
            <a:off x="575825" y="1486250"/>
            <a:ext cx="5442000" cy="52937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nl-NL" sz="20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Opbouw programma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1: Eetgewoontes &amp; Culturen (+/- 3 uur)</a:t>
            </a:r>
            <a:endParaRPr b="0" i="0" sz="1800" u="none" cap="none" strike="noStrike">
              <a:solidFill>
                <a:srgbClr val="CC435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2: Voedselketen &amp; Dierenwelzijn (+/- 3 uur)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3: Gezondheid &amp; lokaal / vegetarisch eten (+/- 3 uur)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4: Popup restaurant voorgerecht  (+/- 3 uur)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Les 5: Popup restaurant hoofdgerecht koken. (+/- 3 uur)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rgbClr val="CC4354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38076" y="1875823"/>
            <a:ext cx="3657021" cy="352710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7" name="Google Shape;137;p3"/>
          <p:cNvPicPr preferRelativeResize="0"/>
          <p:nvPr/>
        </p:nvPicPr>
        <p:blipFill rotWithShape="1">
          <a:blip r:embed="rId5">
            <a:alphaModFix/>
          </a:blip>
          <a:srcRect b="22657" l="-2305" r="1389" t="3082"/>
          <a:stretch/>
        </p:blipFill>
        <p:spPr>
          <a:xfrm rot="-155978">
            <a:off x="7376460" y="4185112"/>
            <a:ext cx="2342241" cy="2164594"/>
          </a:xfrm>
          <a:prstGeom prst="heart">
            <a:avLst/>
          </a:prstGeom>
          <a:noFill/>
          <a:ln cap="flat" cmpd="sng" w="38100">
            <a:solidFill>
              <a:srgbClr val="D1E5D7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descr="Over ons - Onderwijsgezond" id="138" name="Google Shape;13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78893" y="228839"/>
            <a:ext cx="4625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Eetgewoontes &amp; Culturen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4"/>
          <p:cNvSpPr/>
          <p:nvPr/>
        </p:nvSpPr>
        <p:spPr>
          <a:xfrm rot="5400000">
            <a:off x="211501" y="2095809"/>
            <a:ext cx="4360192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4"/>
          <p:cNvGrpSpPr/>
          <p:nvPr/>
        </p:nvGrpSpPr>
        <p:grpSpPr>
          <a:xfrm>
            <a:off x="4371525" y="1405487"/>
            <a:ext cx="1937877" cy="4875960"/>
            <a:chOff x="339275" y="862787"/>
            <a:chExt cx="1937877" cy="4875960"/>
          </a:xfrm>
        </p:grpSpPr>
        <p:sp>
          <p:nvSpPr>
            <p:cNvPr id="148" name="Google Shape;148;p4"/>
            <p:cNvSpPr/>
            <p:nvPr/>
          </p:nvSpPr>
          <p:spPr>
            <a:xfrm>
              <a:off x="826296" y="862787"/>
              <a:ext cx="1441906" cy="1516639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095423" y="139248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4"/>
            <p:cNvSpPr txBox="1"/>
            <p:nvPr/>
          </p:nvSpPr>
          <p:spPr>
            <a:xfrm>
              <a:off x="1057553" y="1379872"/>
              <a:ext cx="1008942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6B7B9"/>
                </a:buClr>
                <a:buSzPts val="12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Eetgewoontes &amp; Culturen </a:t>
              </a:r>
              <a:endPara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339275" y="1714610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Voedselketen &amp; Dierenwelzijn 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760590" y="2589933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4"/>
            <p:cNvSpPr txBox="1"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Gezondheid &amp; lokaal / vegetarisch eten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339275" y="3462809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4"/>
            <p:cNvSpPr txBox="1"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voorgerecht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868408" y="4435064"/>
              <a:ext cx="1302918" cy="1303683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4"/>
            <p:cNvSpPr txBox="1"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hoofdgerecht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4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4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65" name="Google Shape;165;p4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66" name="Google Shape;166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7" name="Google Shape;167;p4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Onderwijsgezond</a:t>
            </a:r>
            <a:b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0" lang="nl-NL" sz="1600" u="sng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RIVM: Rijksinstituut voor Volksgezondheid en Milieu</a:t>
            </a:r>
            <a:endParaRPr b="1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"/>
          <p:cNvSpPr txBox="1"/>
          <p:nvPr/>
        </p:nvSpPr>
        <p:spPr>
          <a:xfrm>
            <a:off x="7511791" y="1363361"/>
            <a:ext cx="3542487" cy="861774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lokale bouwhelden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ver ons - Onderwijsgezond" id="169" name="Google Shape;16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4489" y="2808548"/>
            <a:ext cx="3985821" cy="2152343"/>
          </a:xfrm>
          <a:prstGeom prst="ellipse">
            <a:avLst/>
          </a:prstGeom>
          <a:noFill/>
          <a:ln cap="flat" cmpd="sng" w="57150">
            <a:solidFill>
              <a:srgbClr val="D1E5D7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r" dir="10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a7467426d5_0_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a7467426d5_0_1"/>
          <p:cNvSpPr txBox="1"/>
          <p:nvPr/>
        </p:nvSpPr>
        <p:spPr>
          <a:xfrm>
            <a:off x="78901" y="228850"/>
            <a:ext cx="5491500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Eetgewoontes &amp; Culturen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g3a7467426d5_0_1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179" name="Google Shape;179;g3a7467426d5_0_1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80" name="Google Shape;180;g3a7467426d5_0_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Google Shape;181;g3a7467426d5_0_1"/>
          <p:cNvSpPr txBox="1"/>
          <p:nvPr/>
        </p:nvSpPr>
        <p:spPr>
          <a:xfrm>
            <a:off x="394374" y="1426700"/>
            <a:ext cx="6715085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 1 – Eetgewoontes &amp; Culturen: Inzicht in eigen eetpatroon &amp; milieu-impact</a:t>
            </a: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theorie | 1,5 uur praktijk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335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Inzicht krijgen in eetgewoontes wereldwijd.</a:t>
            </a:r>
            <a:endParaRPr/>
          </a:p>
          <a:p>
            <a:pPr indent="0" lvl="0" marL="13335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Eigen eetpatroon leren analyseren.</a:t>
            </a:r>
            <a:endParaRPr/>
          </a:p>
          <a:p>
            <a:pPr indent="0" lvl="0" marL="13335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● Bewust worden van de impact van voeding op gezondheid en milieu.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a7467426d5_0_1"/>
          <p:cNvSpPr txBox="1"/>
          <p:nvPr/>
        </p:nvSpPr>
        <p:spPr>
          <a:xfrm>
            <a:off x="6469200" y="2878024"/>
            <a:ext cx="5722800" cy="29997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Introfilmpje over voeding wereldwijd.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Discussie: goede vs. slechte voorbeelden (bijv. VS, India, Mexico vs. Italië, Griekenland, Japan).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Proeverij: ongezond vs. gezond internationaal eten.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Klas kiest 5 landen voor eigen restaurant.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Leerlingen noteren hun eigen eetpatroon en impact..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a7467426d5_0_1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Kerndoelen: 32,33 &amp; 54</a:t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4" name="Google Shape;184;g3a7467426d5_0_1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{6F70EFD3-6A65-4DA8-B695-68EDD660335A}</a:tableStyleId>
              </a:tblPr>
              <a:tblGrid>
                <a:gridCol w="208250"/>
              </a:tblGrid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85" name="Google Shape;185;g3a7467426d5_0_1"/>
          <p:cNvGraphicFramePr/>
          <p:nvPr/>
        </p:nvGraphicFramePr>
        <p:xfrm>
          <a:off x="304800" y="3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{6F70EFD3-6A65-4DA8-B695-68EDD660335A}</a:tableStyleId>
              </a:tblPr>
              <a:tblGrid>
                <a:gridCol w="208250"/>
              </a:tblGrid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Over ons - Onderwijsgezond" id="186" name="Google Shape;186;g3a7467426d5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78902" y="228850"/>
            <a:ext cx="6274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Voedselketen &amp; Dierenwelzijn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5"/>
          <p:cNvSpPr/>
          <p:nvPr/>
        </p:nvSpPr>
        <p:spPr>
          <a:xfrm rot="5400000">
            <a:off x="211501" y="2095809"/>
            <a:ext cx="4360192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nl-N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5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5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197" name="Google Shape;197;p5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198" name="Google Shape;198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5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Natuurhub Amsterdam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anmec - natuurhub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NME Amstelveen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nme haarlem</a:t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Van Der spek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fairtrade</a:t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5"/>
          <p:cNvSpPr txBox="1"/>
          <p:nvPr/>
        </p:nvSpPr>
        <p:spPr>
          <a:xfrm>
            <a:off x="7511791" y="1363361"/>
            <a:ext cx="3542487" cy="861774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duurzame helden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1" name="Google Shape;201;p5"/>
          <p:cNvGrpSpPr/>
          <p:nvPr/>
        </p:nvGrpSpPr>
        <p:grpSpPr>
          <a:xfrm>
            <a:off x="4371525" y="1405487"/>
            <a:ext cx="1937877" cy="4875960"/>
            <a:chOff x="339275" y="862787"/>
            <a:chExt cx="1937877" cy="4875960"/>
          </a:xfrm>
        </p:grpSpPr>
        <p:sp>
          <p:nvSpPr>
            <p:cNvPr id="202" name="Google Shape;202;p5"/>
            <p:cNvSpPr/>
            <p:nvPr/>
          </p:nvSpPr>
          <p:spPr>
            <a:xfrm>
              <a:off x="826296" y="862787"/>
              <a:ext cx="1441906" cy="1516639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1095423" y="139248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5"/>
            <p:cNvSpPr txBox="1"/>
            <p:nvPr/>
          </p:nvSpPr>
          <p:spPr>
            <a:xfrm>
              <a:off x="1057553" y="1379872"/>
              <a:ext cx="1008942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6B7B9"/>
                </a:buClr>
                <a:buSzPts val="12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Eetgewoontes &amp; Culturen </a:t>
              </a:r>
              <a:endPara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339275" y="1714610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5"/>
            <p:cNvSpPr txBox="1"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Voedselketen &amp; Dierenwelzijn 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760590" y="2589933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5"/>
            <p:cNvSpPr txBox="1"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Gezondheid &amp; lokaal / vegetarisch eten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339275" y="3462809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5"/>
            <p:cNvSpPr txBox="1"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voorgerecht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868408" y="4435064"/>
              <a:ext cx="1302918" cy="1303683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5"/>
            <p:cNvSpPr txBox="1"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hoofdgerecht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Over ons - Onderwijsgezond" id="217" name="Google Shape;21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ode kool als zuur-base indicator" id="218" name="Google Shape;21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9614" y="2647120"/>
            <a:ext cx="3870431" cy="2531262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a7467426d5_0_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a7467426d5_0_38"/>
          <p:cNvSpPr txBox="1"/>
          <p:nvPr/>
        </p:nvSpPr>
        <p:spPr>
          <a:xfrm>
            <a:off x="78901" y="228850"/>
            <a:ext cx="5491500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Voedselketen &amp; Dierenwelzijn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g3a7467426d5_0_38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227" name="Google Shape;227;g3a7467426d5_0_38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28" name="Google Shape;228;g3a7467426d5_0_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" name="Google Shape;229;g3a7467426d5_0_38"/>
          <p:cNvSpPr txBox="1"/>
          <p:nvPr/>
        </p:nvSpPr>
        <p:spPr>
          <a:xfrm>
            <a:off x="394374" y="1426700"/>
            <a:ext cx="6908475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 2 – Voedselketen &amp; Dierenwelzijn: Inzicht in impact van voedselkeuzes</a:t>
            </a: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praktijk | 1,5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Begrijpen hoe de voedselketen werkt.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Inzicht krijgen in milieu-impact van voedselproductie.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Bewustwording van dierenwelzijn gekoppeld aan voedselkeuzes.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a7467426d5_0_38"/>
          <p:cNvSpPr txBox="1"/>
          <p:nvPr/>
        </p:nvSpPr>
        <p:spPr>
          <a:xfrm>
            <a:off x="6523600" y="3163774"/>
            <a:ext cx="5722800" cy="309986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Mini-voedselketen bouwen: lage, middel &amp; hoge impact producten.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Proefjes: suikerklontjes tellen, ei-krachttest, zuurtegraad meten, lokaal vs. geïmporteerd voedsel.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3a7467426d5_0_38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Kerndoelen: 32, 39, 40, 54</a:t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ver ons - Onderwijsgezond" id="232" name="Google Shape;232;g3a7467426d5_0_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"/>
          <p:cNvSpPr/>
          <p:nvPr/>
        </p:nvSpPr>
        <p:spPr>
          <a:xfrm>
            <a:off x="0" y="2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6"/>
          <p:cNvSpPr txBox="1"/>
          <p:nvPr/>
        </p:nvSpPr>
        <p:spPr>
          <a:xfrm>
            <a:off x="78892" y="228839"/>
            <a:ext cx="5318100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Gezondheid &amp; lokaal / vegetarisch eten </a:t>
            </a:r>
            <a:endParaRPr b="0" i="0" sz="3600" u="none" cap="none" strike="noStrike">
              <a:solidFill>
                <a:srgbClr val="F6B7B9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40" name="Google Shape;240;p6"/>
          <p:cNvSpPr/>
          <p:nvPr/>
        </p:nvSpPr>
        <p:spPr>
          <a:xfrm rot="5400000">
            <a:off x="376047" y="1931262"/>
            <a:ext cx="4206031" cy="3808819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6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" name="Google Shape;242;p6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243" name="Google Shape;243;p6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44" name="Google Shape;244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6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nl-NL" sz="14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6"/>
          <p:cNvSpPr txBox="1"/>
          <p:nvPr/>
        </p:nvSpPr>
        <p:spPr>
          <a:xfrm>
            <a:off x="7250515" y="1333778"/>
            <a:ext cx="3921900" cy="861900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7" name="Google Shape;247;p6"/>
          <p:cNvGrpSpPr/>
          <p:nvPr/>
        </p:nvGrpSpPr>
        <p:grpSpPr>
          <a:xfrm>
            <a:off x="4371525" y="1405487"/>
            <a:ext cx="1937877" cy="4875960"/>
            <a:chOff x="339275" y="862787"/>
            <a:chExt cx="1937877" cy="4875960"/>
          </a:xfrm>
        </p:grpSpPr>
        <p:sp>
          <p:nvSpPr>
            <p:cNvPr id="248" name="Google Shape;248;p6"/>
            <p:cNvSpPr/>
            <p:nvPr/>
          </p:nvSpPr>
          <p:spPr>
            <a:xfrm>
              <a:off x="826296" y="862787"/>
              <a:ext cx="1441906" cy="1516639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1095423" y="139248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6"/>
            <p:cNvSpPr txBox="1"/>
            <p:nvPr/>
          </p:nvSpPr>
          <p:spPr>
            <a:xfrm>
              <a:off x="1057553" y="1379872"/>
              <a:ext cx="1008942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6B7B9"/>
                </a:buClr>
                <a:buSzPts val="12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Eetgewoontes &amp; Culturen </a:t>
              </a:r>
              <a:endPara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339275" y="1714610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6"/>
            <p:cNvSpPr txBox="1"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Voedselketen &amp; Dierenwelzijn 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760590" y="2589933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6"/>
            <p:cNvSpPr txBox="1"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Gezondheid &amp; lokaal / vegetarisch eten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339275" y="3462809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6"/>
            <p:cNvSpPr txBox="1"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voorgerecht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868408" y="4435064"/>
              <a:ext cx="1302918" cy="1303683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6"/>
            <p:cNvSpPr txBox="1"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hoofdgerecht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Over ons - Onderwijsgezond" id="263" name="Google Shape;26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 zijn de gevolgen van de nieuwe voedingsdriehoek voor de industrie? -  RetailDetail BE" id="264" name="Google Shape;26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6915" y="2134072"/>
            <a:ext cx="3468562" cy="3017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a7467426d5_0_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3a7467426d5_0_49"/>
          <p:cNvSpPr txBox="1"/>
          <p:nvPr/>
        </p:nvSpPr>
        <p:spPr>
          <a:xfrm>
            <a:off x="78901" y="228850"/>
            <a:ext cx="5491500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Gezondheid &amp; lokaal / vegetarisch eten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2" name="Google Shape;272;g3a7467426d5_0_49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273" name="Google Shape;273;g3a7467426d5_0_49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74" name="Google Shape;274;g3a7467426d5_0_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5" name="Google Shape;275;g3a7467426d5_0_49"/>
          <p:cNvSpPr txBox="1"/>
          <p:nvPr/>
        </p:nvSpPr>
        <p:spPr>
          <a:xfrm>
            <a:off x="394375" y="1426700"/>
            <a:ext cx="6611400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 3 – Gezondheid &amp; lokaal / vegetarisch eten  bewustwording voeding</a:t>
            </a: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praktijk | 1,5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LeerdoelenInzicht krijgen in gezonde voeding en de voedselpiramide.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Bewustwording van lokale, seizoensgebonden en vegetarische keuzes.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Reflecteren op eigen eetpatroon en duurzame alternatieven.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3a7467426d5_0_49"/>
          <p:cNvSpPr txBox="1"/>
          <p:nvPr/>
        </p:nvSpPr>
        <p:spPr>
          <a:xfrm>
            <a:off x="6469200" y="2878024"/>
            <a:ext cx="5722800" cy="24712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Filmpjes over seizoensproducten, vegetarische gerechten en voedselverspilling.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Voelen en bekijken van inheemse planten.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Droomdieet-opdracht: voedselpiramide invullen, 5 gerechten ontwerpen, korte presentatie.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a7467426d5_0_49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Kerndoelen: 32, 33, 41</a:t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ver ons - Onderwijsgezond" id="278" name="Google Shape;278;g3a7467426d5_0_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"/>
          <p:cNvSpPr/>
          <p:nvPr/>
        </p:nvSpPr>
        <p:spPr>
          <a:xfrm>
            <a:off x="7890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7"/>
          <p:cNvSpPr txBox="1"/>
          <p:nvPr/>
        </p:nvSpPr>
        <p:spPr>
          <a:xfrm>
            <a:off x="78892" y="228839"/>
            <a:ext cx="6124684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Pop-up restaurant: Milieu-impact &amp; voorgerecht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7"/>
          <p:cNvSpPr/>
          <p:nvPr/>
        </p:nvSpPr>
        <p:spPr>
          <a:xfrm rot="5400000">
            <a:off x="211501" y="2095809"/>
            <a:ext cx="4360192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7"/>
          <p:cNvSpPr/>
          <p:nvPr/>
        </p:nvSpPr>
        <p:spPr>
          <a:xfrm rot="-314147">
            <a:off x="6884364" y="621038"/>
            <a:ext cx="4797343" cy="5925514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8" name="Google Shape;288;p7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289" name="Google Shape;289;p7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290" name="Google Shape;290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1" name="Google Shape;291;p7"/>
          <p:cNvSpPr/>
          <p:nvPr/>
        </p:nvSpPr>
        <p:spPr>
          <a:xfrm>
            <a:off x="7188238" y="2473511"/>
            <a:ext cx="4245590" cy="32808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Van dr spek</a:t>
            </a:r>
            <a:b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oesterzwammerij</a:t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"/>
          <p:cNvSpPr txBox="1"/>
          <p:nvPr/>
        </p:nvSpPr>
        <p:spPr>
          <a:xfrm>
            <a:off x="7511791" y="1363361"/>
            <a:ext cx="3542487" cy="861774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lokale helden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3" name="Google Shape;293;p7"/>
          <p:cNvGrpSpPr/>
          <p:nvPr/>
        </p:nvGrpSpPr>
        <p:grpSpPr>
          <a:xfrm>
            <a:off x="4371525" y="1405487"/>
            <a:ext cx="1937877" cy="4875960"/>
            <a:chOff x="339275" y="862787"/>
            <a:chExt cx="1937877" cy="4875960"/>
          </a:xfrm>
        </p:grpSpPr>
        <p:sp>
          <p:nvSpPr>
            <p:cNvPr id="294" name="Google Shape;294;p7"/>
            <p:cNvSpPr/>
            <p:nvPr/>
          </p:nvSpPr>
          <p:spPr>
            <a:xfrm>
              <a:off x="826296" y="862787"/>
              <a:ext cx="1441906" cy="1516639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1095423" y="139248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7"/>
            <p:cNvSpPr txBox="1"/>
            <p:nvPr/>
          </p:nvSpPr>
          <p:spPr>
            <a:xfrm>
              <a:off x="1057553" y="1379872"/>
              <a:ext cx="1008942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6B7B9"/>
                </a:buClr>
                <a:buSzPts val="12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Eetgewoontes &amp; Culturen </a:t>
              </a:r>
              <a:endPara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339275" y="1714610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7"/>
            <p:cNvSpPr txBox="1"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Voedselketen &amp; Dierenwelzijn 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760590" y="2589933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7"/>
            <p:cNvSpPr txBox="1"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Gezondheid &amp; lokaal / vegetarisch eten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339275" y="3462809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7"/>
            <p:cNvSpPr txBox="1"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voorgerecht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868408" y="4435064"/>
              <a:ext cx="1302918" cy="1303683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7"/>
            <p:cNvSpPr txBox="1"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 hoofdgerecht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9" name="Google Shape;30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6633" y="2299749"/>
            <a:ext cx="4265868" cy="3182406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Over ons - Onderwijsgezond" id="310" name="Google Shape;31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a7467426d5_0_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3a7467426d5_0_60"/>
          <p:cNvSpPr txBox="1"/>
          <p:nvPr/>
        </p:nvSpPr>
        <p:spPr>
          <a:xfrm>
            <a:off x="78900" y="228850"/>
            <a:ext cx="621902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Pop-up restaurant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8" name="Google Shape;318;g3a7467426d5_0_60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319" name="Google Shape;319;g3a7467426d5_0_60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320" name="Google Shape;320;g3a7467426d5_0_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g3a7467426d5_0_60"/>
          <p:cNvSpPr txBox="1"/>
          <p:nvPr/>
        </p:nvSpPr>
        <p:spPr>
          <a:xfrm>
            <a:off x="394375" y="1426700"/>
            <a:ext cx="6611400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 4 – Pop-up restaurant: Milieu-impact &amp; voorgerecht</a:t>
            </a: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praktijk | 1,5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Inzicht krijgen in de milieu-impact van voedingskeuzes in een restaurantcontext.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Leren analyseren van ingrediënten op lokaal, seizoensgebonden en minder vervuilend gebruik.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Ervaring opdoen met het plannen en voorbereiden van een gerecht met duurzame keuzes.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3a7467426d5_0_60"/>
          <p:cNvSpPr txBox="1"/>
          <p:nvPr/>
        </p:nvSpPr>
        <p:spPr>
          <a:xfrm>
            <a:off x="6523600" y="3071799"/>
            <a:ext cx="5722800" cy="1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 over duurzame keuzes in restaurants.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Analyse van ingrediënten en menukaart maken.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Voorbereiden en koken van voorgerecht; restaurantvoorbereiding (tafels, servies, presentatie).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3a7467426d5_0_60"/>
          <p:cNvSpPr txBox="1"/>
          <p:nvPr/>
        </p:nvSpPr>
        <p:spPr>
          <a:xfrm>
            <a:off x="7302850" y="1421025"/>
            <a:ext cx="41643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Kerndoelen: 32, 33, 41</a:t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ver ons - Onderwijsgezond" id="324" name="Google Shape;324;g3a7467426d5_0_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8"/>
          <p:cNvSpPr txBox="1"/>
          <p:nvPr/>
        </p:nvSpPr>
        <p:spPr>
          <a:xfrm>
            <a:off x="78892" y="228839"/>
            <a:ext cx="6870548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Pop-up restaurant: Hospitality &amp; hoofdgerecht koken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8"/>
          <p:cNvSpPr/>
          <p:nvPr/>
        </p:nvSpPr>
        <p:spPr>
          <a:xfrm rot="5400000">
            <a:off x="-25175" y="1895338"/>
            <a:ext cx="4595999" cy="3633885"/>
          </a:xfrm>
          <a:prstGeom prst="rect">
            <a:avLst/>
          </a:prstGeom>
          <a:solidFill>
            <a:srgbClr val="F6B7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829D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3" name="Google Shape;333;p8"/>
          <p:cNvGrpSpPr/>
          <p:nvPr/>
        </p:nvGrpSpPr>
        <p:grpSpPr>
          <a:xfrm>
            <a:off x="11161776" y="166134"/>
            <a:ext cx="780288" cy="753134"/>
            <a:chOff x="944077" y="0"/>
            <a:chExt cx="6784871" cy="6858000"/>
          </a:xfrm>
        </p:grpSpPr>
        <p:sp>
          <p:nvSpPr>
            <p:cNvPr id="334" name="Google Shape;334;p8"/>
            <p:cNvSpPr/>
            <p:nvPr/>
          </p:nvSpPr>
          <p:spPr>
            <a:xfrm>
              <a:off x="944077" y="0"/>
              <a:ext cx="6784871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335" name="Google Shape;335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4" cy="599846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6" name="Google Shape;336;p8"/>
          <p:cNvSpPr/>
          <p:nvPr/>
        </p:nvSpPr>
        <p:spPr>
          <a:xfrm rot="-318674">
            <a:off x="6887771" y="617701"/>
            <a:ext cx="4793939" cy="5921309"/>
          </a:xfrm>
          <a:custGeom>
            <a:rect b="b" l="l" r="r" t="t"/>
            <a:pathLst>
              <a:path extrusionOk="0" fill="none" h="5925514" w="4797343">
                <a:moveTo>
                  <a:pt x="0" y="0"/>
                </a:moveTo>
                <a:cubicBezTo>
                  <a:pt x="1762627" y="-33775"/>
                  <a:pt x="4103087" y="138873"/>
                  <a:pt x="4797343" y="0"/>
                </a:cubicBezTo>
                <a:cubicBezTo>
                  <a:pt x="4723572" y="2175439"/>
                  <a:pt x="4641460" y="4631050"/>
                  <a:pt x="4797343" y="5925514"/>
                </a:cubicBezTo>
                <a:cubicBezTo>
                  <a:pt x="3515874" y="5788184"/>
                  <a:pt x="1045575" y="5787658"/>
                  <a:pt x="0" y="5925514"/>
                </a:cubicBezTo>
                <a:cubicBezTo>
                  <a:pt x="152408" y="3306106"/>
                  <a:pt x="73868" y="1229308"/>
                  <a:pt x="0" y="0"/>
                </a:cubicBezTo>
                <a:close/>
              </a:path>
              <a:path extrusionOk="0" h="5925514" w="4797343">
                <a:moveTo>
                  <a:pt x="0" y="0"/>
                </a:moveTo>
                <a:cubicBezTo>
                  <a:pt x="2209730" y="-101487"/>
                  <a:pt x="3493844" y="-162162"/>
                  <a:pt x="4797343" y="0"/>
                </a:cubicBezTo>
                <a:cubicBezTo>
                  <a:pt x="4858056" y="1384671"/>
                  <a:pt x="4736271" y="3087412"/>
                  <a:pt x="4797343" y="5925514"/>
                </a:cubicBezTo>
                <a:cubicBezTo>
                  <a:pt x="3452247" y="5975579"/>
                  <a:pt x="2395808" y="5767065"/>
                  <a:pt x="0" y="5925514"/>
                </a:cubicBezTo>
                <a:cubicBezTo>
                  <a:pt x="-24452" y="3683191"/>
                  <a:pt x="-67663" y="2543131"/>
                  <a:pt x="0" y="0"/>
                </a:cubicBezTo>
                <a:close/>
              </a:path>
            </a:pathLst>
          </a:custGeom>
          <a:solidFill>
            <a:srgbClr val="D1E5D7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1E5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8"/>
          <p:cNvSpPr/>
          <p:nvPr/>
        </p:nvSpPr>
        <p:spPr>
          <a:xfrm>
            <a:off x="7188238" y="2473511"/>
            <a:ext cx="4245600" cy="3280800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7C74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Van dr spek </a:t>
            </a:r>
            <a:b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rgbClr val="F6B7B9"/>
                </a:solidFill>
                <a:latin typeface="Arial"/>
                <a:ea typeface="Arial"/>
                <a:cs typeface="Arial"/>
                <a:sym typeface="Arial"/>
              </a:rPr>
              <a:t>oesterzwammerij</a:t>
            </a:r>
            <a:endParaRPr b="0" i="0" sz="1800" u="none" cap="none" strike="noStrike">
              <a:solidFill>
                <a:srgbClr val="F6B7B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8"/>
          <p:cNvSpPr txBox="1"/>
          <p:nvPr/>
        </p:nvSpPr>
        <p:spPr>
          <a:xfrm>
            <a:off x="7511791" y="1363361"/>
            <a:ext cx="3542400" cy="861900"/>
          </a:xfrm>
          <a:prstGeom prst="rect">
            <a:avLst/>
          </a:prstGeom>
          <a:solidFill>
            <a:srgbClr val="D1E5D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nl-NL" sz="32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Samenwerking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met de lokale helden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9" name="Google Shape;339;p8"/>
          <p:cNvGrpSpPr/>
          <p:nvPr/>
        </p:nvGrpSpPr>
        <p:grpSpPr>
          <a:xfrm>
            <a:off x="4371525" y="1405487"/>
            <a:ext cx="1937877" cy="4875960"/>
            <a:chOff x="339275" y="862787"/>
            <a:chExt cx="1937877" cy="4875960"/>
          </a:xfrm>
        </p:grpSpPr>
        <p:sp>
          <p:nvSpPr>
            <p:cNvPr id="340" name="Google Shape;340;p8"/>
            <p:cNvSpPr/>
            <p:nvPr/>
          </p:nvSpPr>
          <p:spPr>
            <a:xfrm>
              <a:off x="826296" y="862787"/>
              <a:ext cx="1441906" cy="1516639"/>
            </a:xfrm>
            <a:custGeom>
              <a:rect b="b" l="l" r="r" t="t"/>
              <a:pathLst>
                <a:path extrusionOk="0" h="120000" w="120000">
                  <a:moveTo>
                    <a:pt x="7758" y="60000"/>
                  </a:moveTo>
                  <a:lnTo>
                    <a:pt x="7758" y="60000"/>
                  </a:lnTo>
                  <a:cubicBezTo>
                    <a:pt x="7758" y="32841"/>
                    <a:pt x="29082" y="10334"/>
                    <a:pt x="56524" y="8526"/>
                  </a:cubicBezTo>
                  <a:cubicBezTo>
                    <a:pt x="83965" y="6719"/>
                    <a:pt x="108127" y="26231"/>
                    <a:pt x="111779" y="53149"/>
                  </a:cubicBezTo>
                  <a:cubicBezTo>
                    <a:pt x="115431" y="80068"/>
                    <a:pt x="97324" y="105172"/>
                    <a:pt x="70368" y="110562"/>
                  </a:cubicBezTo>
                  <a:lnTo>
                    <a:pt x="69837" y="118711"/>
                  </a:lnTo>
                  <a:lnTo>
                    <a:pt x="57076" y="104910"/>
                  </a:lnTo>
                  <a:lnTo>
                    <a:pt x="71786" y="88786"/>
                  </a:lnTo>
                  <a:lnTo>
                    <a:pt x="71260" y="96866"/>
                  </a:lnTo>
                  <a:cubicBezTo>
                    <a:pt x="91097" y="91304"/>
                    <a:pt x="103269" y="72202"/>
                    <a:pt x="99370" y="52753"/>
                  </a:cubicBezTo>
                  <a:cubicBezTo>
                    <a:pt x="95470" y="33305"/>
                    <a:pt x="76778" y="19884"/>
                    <a:pt x="56201" y="21761"/>
                  </a:cubicBezTo>
                  <a:cubicBezTo>
                    <a:pt x="35625" y="23637"/>
                    <a:pt x="19910" y="40196"/>
                    <a:pt x="19910" y="60000"/>
                  </a:cubicBezTo>
                  <a:close/>
                </a:path>
              </a:pathLst>
            </a:custGeom>
            <a:solidFill>
              <a:srgbClr val="F6B7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1095423" y="139248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"/>
            <p:cNvSpPr txBox="1"/>
            <p:nvPr/>
          </p:nvSpPr>
          <p:spPr>
            <a:xfrm>
              <a:off x="1057553" y="1379872"/>
              <a:ext cx="1008942" cy="4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6B7B9"/>
                </a:buClr>
                <a:buSzPts val="12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Eetgewoontes &amp; Culturen </a:t>
              </a:r>
              <a:endPara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339275" y="1714610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9AB08D"/>
                </a:gs>
                <a:gs pos="50000">
                  <a:srgbClr val="8EA97D"/>
                </a:gs>
                <a:gs pos="100000">
                  <a:srgbClr val="7D966C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8"/>
            <p:cNvSpPr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8"/>
            <p:cNvSpPr txBox="1"/>
            <p:nvPr/>
          </p:nvSpPr>
          <p:spPr>
            <a:xfrm>
              <a:off x="672401" y="2265848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Voedselketen &amp; Dierenwelzijn 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760590" y="2589933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23521" y="23523"/>
                  </a:moveTo>
                  <a:lnTo>
                    <a:pt x="23521" y="23523"/>
                  </a:lnTo>
                  <a:cubicBezTo>
                    <a:pt x="39051" y="7991"/>
                    <a:pt x="62712" y="3996"/>
                    <a:pt x="82480" y="13567"/>
                  </a:cubicBezTo>
                  <a:cubicBezTo>
                    <a:pt x="102249" y="23139"/>
                    <a:pt x="113790" y="44177"/>
                    <a:pt x="111239" y="65992"/>
                  </a:cubicBezTo>
                  <a:cubicBezTo>
                    <a:pt x="108688" y="87807"/>
                    <a:pt x="92604" y="105615"/>
                    <a:pt x="71160" y="110367"/>
                  </a:cubicBezTo>
                  <a:lnTo>
                    <a:pt x="70591" y="118429"/>
                  </a:lnTo>
                  <a:lnTo>
                    <a:pt x="56830" y="104889"/>
                  </a:lnTo>
                  <a:lnTo>
                    <a:pt x="72704" y="88505"/>
                  </a:lnTo>
                  <a:lnTo>
                    <a:pt x="72144" y="96443"/>
                  </a:lnTo>
                  <a:cubicBezTo>
                    <a:pt x="87198" y="91426"/>
                    <a:pt x="97618" y="77669"/>
                    <a:pt x="98369" y="61818"/>
                  </a:cubicBezTo>
                  <a:cubicBezTo>
                    <a:pt x="99120" y="45967"/>
                    <a:pt x="90047" y="31286"/>
                    <a:pt x="75535" y="24869"/>
                  </a:cubicBezTo>
                  <a:cubicBezTo>
                    <a:pt x="61022" y="18451"/>
                    <a:pt x="44058" y="21618"/>
                    <a:pt x="32838" y="32839"/>
                  </a:cubicBezTo>
                  <a:close/>
                </a:path>
              </a:pathLst>
            </a:custGeom>
            <a:gradFill>
              <a:gsLst>
                <a:gs pos="0">
                  <a:srgbClr val="85B486"/>
                </a:gs>
                <a:gs pos="50000">
                  <a:srgbClr val="72AE73"/>
                </a:gs>
                <a:gs pos="100000">
                  <a:srgbClr val="629C63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8"/>
            <p:cNvSpPr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8"/>
            <p:cNvSpPr txBox="1"/>
            <p:nvPr/>
          </p:nvSpPr>
          <p:spPr>
            <a:xfrm>
              <a:off x="1095423" y="313872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Gezondheid &amp; lokaal / vegetarisch eten 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339275" y="3462809"/>
              <a:ext cx="1516562" cy="1516639"/>
            </a:xfrm>
            <a:custGeom>
              <a:rect b="b" l="l" r="r" t="t"/>
              <a:pathLst>
                <a:path extrusionOk="0" h="120000" w="120000">
                  <a:moveTo>
                    <a:pt x="96479" y="23523"/>
                  </a:moveTo>
                  <a:lnTo>
                    <a:pt x="87162" y="32839"/>
                  </a:lnTo>
                  <a:lnTo>
                    <a:pt x="87162" y="32839"/>
                  </a:lnTo>
                  <a:cubicBezTo>
                    <a:pt x="75942" y="21618"/>
                    <a:pt x="58978" y="18451"/>
                    <a:pt x="44465" y="24869"/>
                  </a:cubicBezTo>
                  <a:cubicBezTo>
                    <a:pt x="29953" y="31286"/>
                    <a:pt x="20880" y="45967"/>
                    <a:pt x="21631" y="61818"/>
                  </a:cubicBezTo>
                  <a:cubicBezTo>
                    <a:pt x="22382" y="77669"/>
                    <a:pt x="32802" y="91426"/>
                    <a:pt x="47856" y="96443"/>
                  </a:cubicBezTo>
                  <a:lnTo>
                    <a:pt x="47296" y="88505"/>
                  </a:lnTo>
                  <a:lnTo>
                    <a:pt x="63170" y="104889"/>
                  </a:lnTo>
                  <a:lnTo>
                    <a:pt x="49409" y="118429"/>
                  </a:lnTo>
                  <a:lnTo>
                    <a:pt x="48840" y="110367"/>
                  </a:lnTo>
                  <a:lnTo>
                    <a:pt x="48840" y="110367"/>
                  </a:lnTo>
                  <a:cubicBezTo>
                    <a:pt x="27396" y="105615"/>
                    <a:pt x="11312" y="87807"/>
                    <a:pt x="8761" y="65992"/>
                  </a:cubicBezTo>
                  <a:cubicBezTo>
                    <a:pt x="6210" y="44177"/>
                    <a:pt x="17751" y="23139"/>
                    <a:pt x="37520" y="13567"/>
                  </a:cubicBezTo>
                  <a:cubicBezTo>
                    <a:pt x="57288" y="3996"/>
                    <a:pt x="80949" y="7991"/>
                    <a:pt x="96479" y="23523"/>
                  </a:cubicBezTo>
                  <a:close/>
                </a:path>
              </a:pathLst>
            </a:custGeom>
            <a:gradFill>
              <a:gsLst>
                <a:gs pos="0">
                  <a:srgbClr val="8EB39E"/>
                </a:gs>
                <a:gs pos="50000">
                  <a:srgbClr val="7DAD92"/>
                </a:gs>
                <a:gs pos="100000">
                  <a:srgbClr val="6C9A8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8"/>
            <p:cNvSpPr txBox="1"/>
            <p:nvPr/>
          </p:nvSpPr>
          <p:spPr>
            <a:xfrm>
              <a:off x="672401" y="4012089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Pop-up restaurant: Milieu-impact &amp; voorgerecht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868408" y="4435064"/>
              <a:ext cx="1302918" cy="1303683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gradFill>
              <a:gsLst>
                <a:gs pos="0">
                  <a:srgbClr val="83B2AB"/>
                </a:gs>
                <a:gs pos="50000">
                  <a:srgbClr val="70ACA3"/>
                </a:gs>
                <a:gs pos="100000">
                  <a:srgbClr val="609A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1095423" y="4885454"/>
              <a:ext cx="846328" cy="4229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8"/>
            <p:cNvSpPr txBox="1"/>
            <p:nvPr/>
          </p:nvSpPr>
          <p:spPr>
            <a:xfrm>
              <a:off x="1095423" y="4760372"/>
              <a:ext cx="846328" cy="6530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00" lIns="5700" spcFirstLastPara="1" rIns="5700" wrap="square" tIns="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rPr b="0" i="0" lang="nl-NL" sz="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Pop-up restaurant: Hospitality &amp; hoofdgerecht koken</a:t>
              </a:r>
              <a:endPara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5" name="Google Shape;355;p8"/>
          <p:cNvPicPr preferRelativeResize="0"/>
          <p:nvPr/>
        </p:nvPicPr>
        <p:blipFill rotWithShape="1">
          <a:blip r:embed="rId4">
            <a:alphaModFix/>
          </a:blip>
          <a:srcRect b="0" l="8776" r="5630" t="2351"/>
          <a:stretch/>
        </p:blipFill>
        <p:spPr>
          <a:xfrm>
            <a:off x="193769" y="1942941"/>
            <a:ext cx="4121106" cy="3396153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Over ons - Onderwijsgezond" id="356" name="Google Shape;35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a7467426d5_0_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3a7467426d5_0_71"/>
          <p:cNvSpPr txBox="1"/>
          <p:nvPr/>
        </p:nvSpPr>
        <p:spPr>
          <a:xfrm>
            <a:off x="78901" y="228850"/>
            <a:ext cx="692687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nl-NL" sz="3600" u="none" cap="none" strike="noStrike">
                <a:solidFill>
                  <a:srgbClr val="F6B7B9"/>
                </a:solidFill>
                <a:latin typeface="Aharoni"/>
                <a:ea typeface="Aharoni"/>
                <a:cs typeface="Aharoni"/>
                <a:sym typeface="Aharoni"/>
              </a:rPr>
              <a:t> Pop-up restaurant:</a:t>
            </a:r>
            <a:endParaRPr/>
          </a:p>
        </p:txBody>
      </p:sp>
      <p:grpSp>
        <p:nvGrpSpPr>
          <p:cNvPr id="364" name="Google Shape;364;g3a7467426d5_0_71"/>
          <p:cNvGrpSpPr/>
          <p:nvPr/>
        </p:nvGrpSpPr>
        <p:grpSpPr>
          <a:xfrm>
            <a:off x="11161772" y="166134"/>
            <a:ext cx="780252" cy="753008"/>
            <a:chOff x="944077" y="0"/>
            <a:chExt cx="6784800" cy="6858000"/>
          </a:xfrm>
        </p:grpSpPr>
        <p:sp>
          <p:nvSpPr>
            <p:cNvPr id="365" name="Google Shape;365;g3a7467426d5_0_71"/>
            <p:cNvSpPr/>
            <p:nvPr/>
          </p:nvSpPr>
          <p:spPr>
            <a:xfrm>
              <a:off x="944077" y="0"/>
              <a:ext cx="6784800" cy="6858000"/>
            </a:xfrm>
            <a:prstGeom prst="rect">
              <a:avLst/>
            </a:prstGeom>
            <a:solidFill>
              <a:srgbClr val="C964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ogo people planet fashion" id="366" name="Google Shape;366;g3a7467426d5_0_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37280" y="429768"/>
              <a:ext cx="5998465" cy="599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7" name="Google Shape;367;g3a7467426d5_0_71"/>
          <p:cNvSpPr txBox="1"/>
          <p:nvPr/>
        </p:nvSpPr>
        <p:spPr>
          <a:xfrm>
            <a:off x="394375" y="1426700"/>
            <a:ext cx="6611400" cy="4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 5 – Popup restaurant: Hospitality &amp; hoofdgerecht koken</a:t>
            </a:r>
            <a:b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Duur: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1,5 uur praktijk | 1,5 uur theorie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Leerdoelen: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Gastbeleving en service begrijpen.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Hoofdgerecht bereiden met praktische kookvaardigheden.</a:t>
            </a:r>
            <a:endParaRPr/>
          </a:p>
          <a:p>
            <a:pPr indent="-323850" lvl="0" marL="4572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●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Bordpresentatie, presentatie en duurzaamheid toepassen.</a:t>
            </a: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a7467426d5_0_71"/>
          <p:cNvSpPr txBox="1"/>
          <p:nvPr/>
        </p:nvSpPr>
        <p:spPr>
          <a:xfrm>
            <a:off x="6469200" y="2878025"/>
            <a:ext cx="5722800" cy="1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Activiteiten:</a:t>
            </a:r>
            <a:endParaRPr b="1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Oefenen gastbeleving en uitleg van gerechten.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Hoofdgerecht koken uit gekozen land.</a:t>
            </a:r>
            <a:endParaRPr/>
          </a:p>
          <a:p>
            <a:pPr indent="-323850" lvl="1" marL="91440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○"/>
            </a:pPr>
            <a: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Gerechten serveren en presenteren (bordopmaak, duurzaamheid, gastbeleving).</a:t>
            </a:r>
            <a:br>
              <a:rPr b="0" i="0" lang="nl-NL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ver ons - Onderwijsgezond" id="369" name="Google Shape;369;g3a7467426d5_0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2235" y="966464"/>
            <a:ext cx="1070872" cy="1070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ellVTI">
  <a:themeElements>
    <a:clrScheme name="AnalogousFromLightSeedRightStep">
      <a:dk1>
        <a:srgbClr val="000000"/>
      </a:dk1>
      <a:lt1>
        <a:srgbClr val="FFFFFF"/>
      </a:lt1>
      <a:dk2>
        <a:srgbClr val="1E362C"/>
      </a:dk2>
      <a:lt2>
        <a:srgbClr val="E2E3E8"/>
      </a:lt2>
      <a:accent1>
        <a:srgbClr val="AAA081"/>
      </a:accent1>
      <a:accent2>
        <a:srgbClr val="9CA671"/>
      </a:accent2>
      <a:accent3>
        <a:srgbClr val="90A87F"/>
      </a:accent3>
      <a:accent4>
        <a:srgbClr val="76AD77"/>
      </a:accent4>
      <a:accent5>
        <a:srgbClr val="81AB93"/>
      </a:accent5>
      <a:accent6>
        <a:srgbClr val="74AAA2"/>
      </a:accent6>
      <a:hlink>
        <a:srgbClr val="6979AE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2023-05-18T12:01:11Z</dcterms:created>
  <dc:creator>Liekeflowers@outlook.com</dc:creator>
</cp:coreProperties>
</file>